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90" r:id="rId2"/>
    <p:sldId id="302" r:id="rId3"/>
    <p:sldId id="304" r:id="rId4"/>
    <p:sldId id="282" r:id="rId5"/>
    <p:sldId id="287" r:id="rId6"/>
    <p:sldId id="284" r:id="rId7"/>
    <p:sldId id="299" r:id="rId8"/>
    <p:sldId id="300" r:id="rId9"/>
    <p:sldId id="292" r:id="rId10"/>
    <p:sldId id="296" r:id="rId11"/>
    <p:sldId id="291" r:id="rId12"/>
    <p:sldId id="295" r:id="rId13"/>
    <p:sldId id="307" r:id="rId14"/>
    <p:sldId id="308" r:id="rId15"/>
  </p:sldIdLst>
  <p:sldSz cx="9144000" cy="5143500" type="screen16x9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  <a:srgbClr val="003366"/>
    <a:srgbClr val="000000"/>
    <a:srgbClr val="000066"/>
    <a:srgbClr val="0033CC"/>
    <a:srgbClr val="FFFFCC"/>
    <a:srgbClr val="99FFCC"/>
    <a:srgbClr val="99FF99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2" autoAdjust="0"/>
    <p:restoredTop sz="90061" autoAdjust="0"/>
  </p:normalViewPr>
  <p:slideViewPr>
    <p:cSldViewPr>
      <p:cViewPr>
        <p:scale>
          <a:sx n="70" d="100"/>
          <a:sy n="70" d="100"/>
        </p:scale>
        <p:origin x="-1890" y="-5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2" d="100"/>
          <a:sy n="72" d="100"/>
        </p:scale>
        <p:origin x="-1002" y="-84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8004836476339221E-2"/>
          <c:y val="3.5679562877664203E-2"/>
          <c:w val="0.4369554202451833"/>
          <c:h val="0.923095885689273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99FF99"/>
              </a:solidFill>
            </c:spPr>
          </c:dPt>
          <c:dPt>
            <c:idx val="1"/>
            <c:spPr>
              <a:solidFill>
                <a:srgbClr val="3399FF"/>
              </a:solidFill>
            </c:spPr>
          </c:dPt>
          <c:dPt>
            <c:idx val="2"/>
            <c:spPr>
              <a:solidFill>
                <a:srgbClr val="FF505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7.9872079836281421E-3"/>
                  <c:y val="-2.9383882350061001E-2"/>
                </c:manualLayout>
              </c:layout>
              <c:showVal val="1"/>
            </c:dLbl>
            <c:dLbl>
              <c:idx val="1"/>
              <c:layout>
                <c:manualLayout>
                  <c:x val="2.0617786648883651E-2"/>
                  <c:y val="-7.025575156822389E-2"/>
                </c:manualLayout>
              </c:layout>
              <c:showVal val="1"/>
            </c:dLbl>
            <c:dLbl>
              <c:idx val="2"/>
              <c:layout>
                <c:manualLayout>
                  <c:x val="7.2967089655641562E-3"/>
                  <c:y val="1.8984968465846963E-2"/>
                </c:manualLayout>
              </c:layout>
              <c:showVal val="1"/>
            </c:dLbl>
            <c:dLbl>
              <c:idx val="3"/>
              <c:layout>
                <c:manualLayout>
                  <c:x val="-5.886975065616798E-2"/>
                  <c:y val="1.781027371578621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 baseline="0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Продовольственные товары</c:v>
                </c:pt>
                <c:pt idx="1">
                  <c:v>Непродовольственные товары</c:v>
                </c:pt>
                <c:pt idx="2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1440</c:v>
                </c:pt>
                <c:pt idx="1">
                  <c:v>1900</c:v>
                </c:pt>
                <c:pt idx="2">
                  <c:v>409</c:v>
                </c:pt>
              </c:numCache>
            </c:numRef>
          </c:val>
        </c:ser>
        <c:firstSliceAng val="60"/>
        <c:holeSize val="50"/>
      </c:doughnutChart>
    </c:plotArea>
    <c:legend>
      <c:legendPos val="b"/>
      <c:legendEntry>
        <c:idx val="3"/>
        <c:txPr>
          <a:bodyPr/>
          <a:lstStyle/>
          <a:p>
            <a:pPr>
              <a:defRPr sz="2000" baseline="0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45306247444189829"/>
          <c:y val="0.62345901505431922"/>
          <c:w val="0.54256597145570229"/>
          <c:h val="0.23185643918946713"/>
        </c:manualLayout>
      </c:layout>
      <c:txPr>
        <a:bodyPr/>
        <a:lstStyle/>
        <a:p>
          <a:pPr>
            <a:defRPr sz="2000" b="1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noFill/>
    <a:ln>
      <a:noFill/>
    </a:ln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68865157480315"/>
          <c:y val="8.3342419893377817E-2"/>
          <c:w val="0.37903346456692921"/>
          <c:h val="0.851160672975195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99FF99"/>
              </a:solidFill>
            </c:spPr>
          </c:dPt>
          <c:dPt>
            <c:idx val="1"/>
            <c:spPr>
              <a:solidFill>
                <a:srgbClr val="3399FF"/>
              </a:solidFill>
            </c:spPr>
          </c:dPt>
          <c:dPt>
            <c:idx val="2"/>
            <c:spPr>
              <a:solidFill>
                <a:srgbClr val="FF505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12809656605424316"/>
                  <c:y val="-0.22764853578680291"/>
                </c:manualLayout>
              </c:layout>
              <c:tx>
                <c:rich>
                  <a:bodyPr/>
                  <a:lstStyle/>
                  <a:p>
                    <a:r>
                      <a:rPr lang="en-US" sz="2800" baseline="0" dirty="0" smtClean="0">
                        <a:solidFill>
                          <a:srgbClr val="003366"/>
                        </a:solidFill>
                      </a:rPr>
                      <a:t>4</a:t>
                    </a:r>
                    <a:r>
                      <a:rPr lang="ru-RU" sz="2800" baseline="0" dirty="0" smtClean="0">
                        <a:solidFill>
                          <a:srgbClr val="003366"/>
                        </a:solidFill>
                      </a:rPr>
                      <a:t>0,9 </a:t>
                    </a:r>
                    <a:endParaRPr lang="en-US" sz="2800" baseline="0" dirty="0">
                      <a:solidFill>
                        <a:srgbClr val="003366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7354418197725388"/>
                  <c:y val="2.6607166889164837E-2"/>
                </c:manualLayout>
              </c:layout>
              <c:tx>
                <c:rich>
                  <a:bodyPr/>
                  <a:lstStyle/>
                  <a:p>
                    <a:r>
                      <a:rPr lang="en-US" sz="2800" baseline="0" dirty="0" smtClean="0">
                        <a:solidFill>
                          <a:srgbClr val="003366"/>
                        </a:solidFill>
                      </a:rPr>
                      <a:t>3</a:t>
                    </a:r>
                    <a:r>
                      <a:rPr lang="ru-RU" sz="2800" baseline="0" dirty="0" smtClean="0">
                        <a:solidFill>
                          <a:srgbClr val="003366"/>
                        </a:solidFill>
                      </a:rPr>
                      <a:t>5,0</a:t>
                    </a:r>
                    <a:endParaRPr lang="en-US" sz="2800" baseline="0" dirty="0">
                      <a:solidFill>
                        <a:srgbClr val="003366"/>
                      </a:solidFill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-5.798283027121643E-2"/>
                  <c:y val="0.20792628000161181"/>
                </c:manualLayout>
              </c:layout>
              <c:tx>
                <c:rich>
                  <a:bodyPr/>
                  <a:lstStyle/>
                  <a:p>
                    <a:r>
                      <a:rPr lang="ru-RU" sz="2800" baseline="0" dirty="0" smtClean="0">
                        <a:solidFill>
                          <a:srgbClr val="003366"/>
                        </a:solidFill>
                      </a:rPr>
                      <a:t>24,1</a:t>
                    </a:r>
                    <a:endParaRPr lang="en-US" sz="2800" baseline="0" dirty="0">
                      <a:solidFill>
                        <a:srgbClr val="003366"/>
                      </a:solidFill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-5.886975065616798E-2"/>
                  <c:y val="1.7810273715785647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 baseline="0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Продовольственные товары</c:v>
                </c:pt>
                <c:pt idx="1">
                  <c:v>Непродовольственные товары</c:v>
                </c:pt>
                <c:pt idx="2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40.9</c:v>
                </c:pt>
                <c:pt idx="1">
                  <c:v>35</c:v>
                </c:pt>
                <c:pt idx="2">
                  <c:v>24.1</c:v>
                </c:pt>
              </c:numCache>
            </c:numRef>
          </c:val>
        </c:ser>
        <c:firstSliceAng val="60"/>
      </c:pieChart>
    </c:plotArea>
    <c:legend>
      <c:legendPos val="b"/>
      <c:legendEntry>
        <c:idx val="3"/>
        <c:txPr>
          <a:bodyPr/>
          <a:lstStyle/>
          <a:p>
            <a:pPr>
              <a:lnSpc>
                <a:spcPts val="2200"/>
              </a:lnSpc>
              <a:defRPr sz="1800" baseline="0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3067322834645669"/>
          <c:y val="0.74094733036865901"/>
          <c:w val="0.39016010498687853"/>
          <c:h val="0.20535331001279974"/>
        </c:manualLayout>
      </c:layout>
      <c:txPr>
        <a:bodyPr/>
        <a:lstStyle/>
        <a:p>
          <a:pPr>
            <a:lnSpc>
              <a:spcPts val="2200"/>
            </a:lnSpc>
            <a:defRPr sz="1800" b="1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noFill/>
    <a:ln>
      <a:noFill/>
    </a:ln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0103709913894964E-2"/>
          <c:y val="3.2617125984252052E-2"/>
          <c:w val="0.86002965255646513"/>
          <c:h val="0.6921480730747010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76200">
              <a:solidFill>
                <a:srgbClr val="0066FF"/>
              </a:solidFill>
            </a:ln>
          </c:spPr>
          <c:marker>
            <c:symbol val="circle"/>
            <c:size val="12"/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cat>
            <c:strRef>
              <c:f>Лист1!$A$2:$A$13</c:f>
              <c:strCache>
                <c:ptCount val="12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VIII</c:v>
                </c:pt>
                <c:pt idx="8">
                  <c:v>IX</c:v>
                </c:pt>
                <c:pt idx="9">
                  <c:v>X</c:v>
                </c:pt>
                <c:pt idx="10">
                  <c:v>XI</c:v>
                </c:pt>
                <c:pt idx="11">
                  <c:v>XII</c:v>
                </c:pt>
              </c:strCache>
            </c:strRef>
          </c:cat>
          <c:val>
            <c:numRef>
              <c:f>Лист1!$B$2:$B$13</c:f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spPr>
            <a:ln w="76200">
              <a:solidFill>
                <a:srgbClr val="CC0000"/>
              </a:solidFill>
            </a:ln>
          </c:spPr>
          <c:marker>
            <c:symbol val="circle"/>
            <c:size val="12"/>
            <c:spPr>
              <a:solidFill>
                <a:srgbClr val="CC0000"/>
              </a:solidFill>
              <a:ln>
                <a:solidFill>
                  <a:srgbClr val="CC0000"/>
                </a:solidFill>
              </a:ln>
            </c:spPr>
          </c:marker>
          <c:dLbls>
            <c:dLbl>
              <c:idx val="0"/>
              <c:layout>
                <c:manualLayout>
                  <c:x val="-1.3445284046035363E-2"/>
                  <c:y val="-0.1006588462813880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4939204495594799E-2"/>
                  <c:y val="-6.169413159181859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5396647642511191E-2"/>
                  <c:y val="-8.117648893660332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2.8384488541630119E-2"/>
                  <c:y val="-6.494119114928269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3.8841931688546529E-2"/>
                  <c:y val="-4.54588338044978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,5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0335852138106004E-2"/>
                  <c:y val="-5.195295291942620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-3.4360170339868074E-2"/>
                  <c:y val="-5.844707203435437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-2.6890568092070681E-2"/>
                  <c:y val="-6.169413159181853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>
                <c:manualLayout>
                  <c:x val="-3.7348011238987039E-2"/>
                  <c:y val="-8.117648893660339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,6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>
                <c:manualLayout>
                  <c:x val="-4.0335852138106004E-2"/>
                  <c:y val="-6.169413159181853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>
                <c:manualLayout>
                  <c:x val="-5.8262897532819734E-2"/>
                  <c:y val="-3.24705955746414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,3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>
                <c:manualLayout>
                  <c:x val="-4.0335852138106004E-2"/>
                  <c:y val="-4.57122067195725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VIII</c:v>
                </c:pt>
                <c:pt idx="8">
                  <c:v>IX</c:v>
                </c:pt>
                <c:pt idx="9">
                  <c:v>X</c:v>
                </c:pt>
                <c:pt idx="10">
                  <c:v>XI</c:v>
                </c:pt>
                <c:pt idx="11">
                  <c:v>XII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0.78</c:v>
                </c:pt>
                <c:pt idx="1">
                  <c:v>1.32</c:v>
                </c:pt>
                <c:pt idx="2">
                  <c:v>1.41</c:v>
                </c:pt>
                <c:pt idx="3">
                  <c:v>1.9300000000000017</c:v>
                </c:pt>
                <c:pt idx="4">
                  <c:v>2.4699999999999998</c:v>
                </c:pt>
                <c:pt idx="5">
                  <c:v>2.54</c:v>
                </c:pt>
                <c:pt idx="6">
                  <c:v>2.9299999999999997</c:v>
                </c:pt>
                <c:pt idx="7">
                  <c:v>2.7</c:v>
                </c:pt>
                <c:pt idx="8">
                  <c:v>2.59</c:v>
                </c:pt>
                <c:pt idx="9">
                  <c:v>2.8</c:v>
                </c:pt>
                <c:pt idx="10">
                  <c:v>3.29</c:v>
                </c:pt>
                <c:pt idx="11">
                  <c:v>3.74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2020г.</c:v>
                </c:pt>
              </c:strCache>
            </c:strRef>
          </c:tx>
          <c:spPr>
            <a:ln w="76200">
              <a:solidFill>
                <a:srgbClr val="009900"/>
              </a:solidFill>
            </a:ln>
          </c:spPr>
          <c:marker>
            <c:symbol val="circle"/>
            <c:size val="12"/>
            <c:spPr>
              <a:solidFill>
                <a:srgbClr val="009900"/>
              </a:solidFill>
              <a:ln>
                <a:solidFill>
                  <a:srgbClr val="009900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0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4.54588338044978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4.870589336196199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V</c:v>
                </c:pt>
                <c:pt idx="5">
                  <c:v>VI</c:v>
                </c:pt>
                <c:pt idx="6">
                  <c:v>VII</c:v>
                </c:pt>
                <c:pt idx="7">
                  <c:v>VIII</c:v>
                </c:pt>
                <c:pt idx="8">
                  <c:v>IX</c:v>
                </c:pt>
                <c:pt idx="9">
                  <c:v>X</c:v>
                </c:pt>
                <c:pt idx="10">
                  <c:v>XI</c:v>
                </c:pt>
                <c:pt idx="11">
                  <c:v>XII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0.32000000000000051</c:v>
                </c:pt>
                <c:pt idx="1">
                  <c:v>0.77000000000000102</c:v>
                </c:pt>
                <c:pt idx="2">
                  <c:v>1.21</c:v>
                </c:pt>
              </c:numCache>
            </c:numRef>
          </c:val>
        </c:ser>
        <c:marker val="1"/>
        <c:axId val="50212864"/>
        <c:axId val="50214400"/>
      </c:lineChart>
      <c:catAx>
        <c:axId val="50212864"/>
        <c:scaling>
          <c:orientation val="minMax"/>
        </c:scaling>
        <c:axPos val="b"/>
        <c:tickLblPos val="nextTo"/>
        <c:txPr>
          <a:bodyPr/>
          <a:lstStyle/>
          <a:p>
            <a:pPr>
              <a:defRPr sz="2100" baseline="0">
                <a:latin typeface="Times New Roman" pitchFamily="18" charset="0"/>
              </a:defRPr>
            </a:pPr>
            <a:endParaRPr lang="ru-RU"/>
          </a:p>
        </c:txPr>
        <c:crossAx val="50214400"/>
        <c:crosses val="autoZero"/>
        <c:auto val="1"/>
        <c:lblAlgn val="ctr"/>
        <c:lblOffset val="100"/>
      </c:catAx>
      <c:valAx>
        <c:axId val="50214400"/>
        <c:scaling>
          <c:orientation val="minMax"/>
          <c:max val="4"/>
          <c:min val="0"/>
        </c:scaling>
        <c:delete val="1"/>
        <c:axPos val="l"/>
        <c:majorGridlines>
          <c:spPr>
            <a:ln w="6350"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tickLblPos val="none"/>
        <c:crossAx val="50212864"/>
        <c:crosses val="autoZero"/>
        <c:crossBetween val="midCat"/>
        <c:minorUnit val="1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2426689406728304"/>
          <c:y val="0.90670576689356464"/>
          <c:w val="0.77450752971194958"/>
          <c:h val="7.8682463229922173E-2"/>
        </c:manualLayout>
      </c:layout>
      <c:spPr>
        <a:ln>
          <a:noFill/>
        </a:ln>
      </c:spPr>
      <c:txPr>
        <a:bodyPr/>
        <a:lstStyle/>
        <a:p>
          <a:pPr>
            <a:defRPr sz="2200" b="1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47472140234866"/>
          <c:y val="3.8871792000379719E-2"/>
          <c:w val="0.76384445708452486"/>
          <c:h val="0.613751138695853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март 2019г.</c:v>
                </c:pt>
              </c:strCache>
            </c:strRef>
          </c:tx>
          <c:spPr>
            <a:solidFill>
              <a:srgbClr val="FF5050"/>
            </a:solidFill>
            <a:ln>
              <a:solidFill>
                <a:srgbClr val="CC0000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2,0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0,8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inBase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1,5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strRef>
              <c:f>Лист1!$A$2:$A$4</c:f>
              <c:strCache>
                <c:ptCount val="3"/>
                <c:pt idx="0">
                  <c:v>Продовольственные 
товары</c:v>
                </c:pt>
                <c:pt idx="1">
                  <c:v>Непродовольственные 
товары</c:v>
                </c:pt>
                <c:pt idx="2">
                  <c:v>Услуги населению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0.8</c:v>
                </c:pt>
                <c:pt idx="2">
                  <c:v>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март 2020г.</c:v>
                </c:pt>
              </c:strCache>
            </c:strRef>
          </c:tx>
          <c:spPr>
            <a:solidFill>
              <a:srgbClr val="99FF99"/>
            </a:solidFill>
            <a:ln>
              <a:solidFill>
                <a:srgbClr val="009900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2,3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0,6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inBase"/>
              <c:showVal val="1"/>
            </c:dLbl>
            <c:dLbl>
              <c:idx val="2"/>
              <c:layout>
                <c:manualLayout>
                  <c:x val="-2.821859770011763E-3"/>
                  <c:y val="1.7796317552749696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rgbClr val="003366"/>
                        </a:solidFill>
                      </a:rPr>
                      <a:t>0,2</a:t>
                    </a:r>
                    <a:endParaRPr lang="en-US" sz="2000" dirty="0">
                      <a:solidFill>
                        <a:srgbClr val="003366"/>
                      </a:solidFill>
                    </a:endParaRPr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strRef>
              <c:f>Лист1!$A$2:$A$4</c:f>
              <c:strCache>
                <c:ptCount val="3"/>
                <c:pt idx="0">
                  <c:v>Продовольственные 
товары</c:v>
                </c:pt>
                <c:pt idx="1">
                  <c:v>Непродовольственные 
товары</c:v>
                </c:pt>
                <c:pt idx="2">
                  <c:v>Услуги населению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2.2999999999999998</c:v>
                </c:pt>
                <c:pt idx="1">
                  <c:v>0.60000000000000064</c:v>
                </c:pt>
                <c:pt idx="2">
                  <c:v>0.2</c:v>
                </c:pt>
              </c:numCache>
            </c:numRef>
          </c:val>
        </c:ser>
        <c:axId val="71502848"/>
        <c:axId val="71525120"/>
      </c:barChart>
      <c:catAx>
        <c:axId val="71502848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525120"/>
        <c:crosses val="autoZero"/>
        <c:auto val="1"/>
        <c:lblAlgn val="ctr"/>
        <c:lblOffset val="100"/>
      </c:catAx>
      <c:valAx>
        <c:axId val="71525120"/>
        <c:scaling>
          <c:orientation val="minMax"/>
          <c:max val="2.5"/>
          <c:min val="0"/>
        </c:scaling>
        <c:delete val="1"/>
        <c:axPos val="l"/>
        <c:numFmt formatCode="General" sourceLinked="1"/>
        <c:tickLblPos val="none"/>
        <c:crossAx val="71502848"/>
        <c:crosses val="autoZero"/>
        <c:crossBetween val="between"/>
        <c:majorUnit val="0.5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2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6975646838677295"/>
          <c:y val="1.9582672632333861E-2"/>
          <c:w val="0.58168564899780451"/>
          <c:h val="0.8603882832920599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9FF99"/>
            </a:solidFill>
            <a:ln>
              <a:solidFill>
                <a:srgbClr val="33CC33"/>
              </a:solidFill>
            </a:ln>
          </c:spPr>
          <c:dLbls>
            <c:dLbl>
              <c:idx val="0"/>
              <c:layout>
                <c:manualLayout>
                  <c:x val="1.0595668038485587E-2"/>
                  <c:y val="1.0180474359202886E-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>
                <c:manualLayout>
                  <c:x val="-5.9258844499193858E-3"/>
                  <c:y val="-6.464601218093776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4,3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3,1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2,1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1,1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0,7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0,4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endParaRPr lang="en-US" dirty="0"/>
                  </a:p>
                </c:rich>
              </c:tx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0,8</a:t>
                    </a:r>
                    <a:endParaRPr lang="en-US" dirty="0"/>
                  </a:p>
                </c:rich>
              </c:tx>
              <c:showVal val="1"/>
            </c:dLbl>
            <c:dLbl>
              <c:idx val="13"/>
              <c:layout>
                <c:manualLayout>
                  <c:x val="9.6322960523948526E-3"/>
                  <c:y val="1.2766510791730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0,9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Лист1!$A$2:$A$15</c:f>
              <c:strCache>
                <c:ptCount val="14"/>
                <c:pt idx="0">
                  <c:v>Плодоовощная продукция</c:v>
                </c:pt>
                <c:pt idx="1">
                  <c:v>Сахар</c:v>
                </c:pt>
                <c:pt idx="2">
                  <c:v>Сыр</c:v>
                </c:pt>
                <c:pt idx="3">
                  <c:v>Макаронные и крупяные изделия</c:v>
                </c:pt>
                <c:pt idx="4">
                  <c:v>Молоко и молочная продукция</c:v>
                </c:pt>
                <c:pt idx="5">
                  <c:v>Мука</c:v>
                </c:pt>
                <c:pt idx="6">
                  <c:v>Рыба и морепродукты</c:v>
                </c:pt>
                <c:pt idx="7">
                  <c:v>Хлеб и хлебобулочные изделия</c:v>
                </c:pt>
                <c:pt idx="8">
                  <c:v>Алкогольные напитки</c:v>
                </c:pt>
                <c:pt idx="9">
                  <c:v>Масло и жиры</c:v>
                </c:pt>
                <c:pt idx="10">
                  <c:v>Колбасные изделия</c:v>
                </c:pt>
                <c:pt idx="11">
                  <c:v>Яйца</c:v>
                </c:pt>
                <c:pt idx="12">
                  <c:v>Мясо животных</c:v>
                </c:pt>
                <c:pt idx="13">
                  <c:v>Мясо птицы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15.7</c:v>
                </c:pt>
                <c:pt idx="1">
                  <c:v>10.200000000000001</c:v>
                </c:pt>
                <c:pt idx="2">
                  <c:v>4.3</c:v>
                </c:pt>
                <c:pt idx="3">
                  <c:v>3.1</c:v>
                </c:pt>
                <c:pt idx="4">
                  <c:v>2.2999999999999998</c:v>
                </c:pt>
                <c:pt idx="5">
                  <c:v>2.1</c:v>
                </c:pt>
                <c:pt idx="6">
                  <c:v>1.6</c:v>
                </c:pt>
                <c:pt idx="7">
                  <c:v>1.1000000000000001</c:v>
                </c:pt>
                <c:pt idx="8">
                  <c:v>0.70000000000000062</c:v>
                </c:pt>
                <c:pt idx="9">
                  <c:v>0.5</c:v>
                </c:pt>
                <c:pt idx="10">
                  <c:v>0.4</c:v>
                </c:pt>
                <c:pt idx="11">
                  <c:v>-0.5</c:v>
                </c:pt>
                <c:pt idx="12">
                  <c:v>-0.8</c:v>
                </c:pt>
                <c:pt idx="13">
                  <c:v>-0.9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Плодоовощная продукция</c:v>
                </c:pt>
                <c:pt idx="1">
                  <c:v>Сахар</c:v>
                </c:pt>
                <c:pt idx="2">
                  <c:v>Сыр</c:v>
                </c:pt>
                <c:pt idx="3">
                  <c:v>Макаронные и крупяные изделия</c:v>
                </c:pt>
                <c:pt idx="4">
                  <c:v>Молоко и молочная продукция</c:v>
                </c:pt>
                <c:pt idx="5">
                  <c:v>Мука</c:v>
                </c:pt>
                <c:pt idx="6">
                  <c:v>Рыба и морепродукты</c:v>
                </c:pt>
                <c:pt idx="7">
                  <c:v>Хлеб и хлебобулочные изделия</c:v>
                </c:pt>
                <c:pt idx="8">
                  <c:v>Алкогольные напитки</c:v>
                </c:pt>
                <c:pt idx="9">
                  <c:v>Масло и жиры</c:v>
                </c:pt>
                <c:pt idx="10">
                  <c:v>Колбасные изделия</c:v>
                </c:pt>
                <c:pt idx="11">
                  <c:v>Яйца</c:v>
                </c:pt>
                <c:pt idx="12">
                  <c:v>Мясо животных</c:v>
                </c:pt>
                <c:pt idx="13">
                  <c:v>Мясо птицы</c:v>
                </c:pt>
              </c:strCache>
            </c:strRef>
          </c:cat>
          <c:val>
            <c:numRef>
              <c:f>Лист1!$C$2:$C$15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Плодоовощная продукция</c:v>
                </c:pt>
                <c:pt idx="1">
                  <c:v>Сахар</c:v>
                </c:pt>
                <c:pt idx="2">
                  <c:v>Сыр</c:v>
                </c:pt>
                <c:pt idx="3">
                  <c:v>Макаронные и крупяные изделия</c:v>
                </c:pt>
                <c:pt idx="4">
                  <c:v>Молоко и молочная продукция</c:v>
                </c:pt>
                <c:pt idx="5">
                  <c:v>Мука</c:v>
                </c:pt>
                <c:pt idx="6">
                  <c:v>Рыба и морепродукты</c:v>
                </c:pt>
                <c:pt idx="7">
                  <c:v>Хлеб и хлебобулочные изделия</c:v>
                </c:pt>
                <c:pt idx="8">
                  <c:v>Алкогольные напитки</c:v>
                </c:pt>
                <c:pt idx="9">
                  <c:v>Масло и жиры</c:v>
                </c:pt>
                <c:pt idx="10">
                  <c:v>Колбасные изделия</c:v>
                </c:pt>
                <c:pt idx="11">
                  <c:v>Яйца</c:v>
                </c:pt>
                <c:pt idx="12">
                  <c:v>Мясо животных</c:v>
                </c:pt>
                <c:pt idx="13">
                  <c:v>Мясо птицы</c:v>
                </c:pt>
              </c:strCache>
            </c:strRef>
          </c:cat>
          <c:val>
            <c:numRef>
              <c:f>Лист1!$D$2:$D$15</c:f>
            </c:numRef>
          </c:val>
        </c:ser>
        <c:gapWidth val="39"/>
        <c:axId val="72578944"/>
        <c:axId val="72580480"/>
      </c:barChart>
      <c:catAx>
        <c:axId val="72578944"/>
        <c:scaling>
          <c:orientation val="maxMin"/>
        </c:scaling>
        <c:axPos val="l"/>
        <c:tickLblPos val="low"/>
        <c:txPr>
          <a:bodyPr/>
          <a:lstStyle/>
          <a:p>
            <a:pPr>
              <a:defRPr sz="162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580480"/>
        <c:crosses val="autoZero"/>
        <c:auto val="1"/>
        <c:lblAlgn val="ctr"/>
        <c:lblOffset val="100"/>
        <c:tickMarkSkip val="2"/>
      </c:catAx>
      <c:valAx>
        <c:axId val="72580480"/>
        <c:scaling>
          <c:orientation val="minMax"/>
          <c:max val="16"/>
          <c:min val="-2"/>
        </c:scaling>
        <c:axPos val="b"/>
        <c:numFmt formatCode="0.0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578944"/>
        <c:crosses val="max"/>
        <c:crossBetween val="between"/>
        <c:majorUnit val="2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5692080120833983"/>
          <c:y val="3.7696352845502844E-2"/>
          <c:w val="0.55177709984904943"/>
          <c:h val="0.9166541632681266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rgbClr val="0070C0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,4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,4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,1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0,1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0,2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Медикаменты</c:v>
                </c:pt>
                <c:pt idx="1">
                  <c:v>Трикотажные изделия</c:v>
                </c:pt>
                <c:pt idx="2">
                  <c:v>Электротовары и др.бытовые приборы</c:v>
                </c:pt>
                <c:pt idx="3">
                  <c:v>Табачные изделия</c:v>
                </c:pt>
                <c:pt idx="4">
                  <c:v>Строительные материалы</c:v>
                </c:pt>
                <c:pt idx="5">
                  <c:v>Одежда и белье</c:v>
                </c:pt>
                <c:pt idx="6">
                  <c:v>Обувь</c:v>
                </c:pt>
                <c:pt idx="7">
                  <c:v>Бензин автомобильный</c:v>
                </c:pt>
                <c:pt idx="8">
                  <c:v>Ткани</c:v>
                </c:pt>
                <c:pt idx="9">
                  <c:v>Топливо</c:v>
                </c:pt>
                <c:pt idx="10">
                  <c:v>Телерадиотовары</c:v>
                </c:pt>
                <c:pt idx="11">
                  <c:v>Моющие и чистящие средства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1.9000000000000001</c:v>
                </c:pt>
                <c:pt idx="1">
                  <c:v>1.1000000000000001</c:v>
                </c:pt>
                <c:pt idx="2">
                  <c:v>1</c:v>
                </c:pt>
                <c:pt idx="3">
                  <c:v>0.5</c:v>
                </c:pt>
                <c:pt idx="4">
                  <c:v>0.4</c:v>
                </c:pt>
                <c:pt idx="5" formatCode="General">
                  <c:v>0.4</c:v>
                </c:pt>
                <c:pt idx="6" formatCode="General">
                  <c:v>0.1</c:v>
                </c:pt>
                <c:pt idx="7">
                  <c:v>0.1</c:v>
                </c:pt>
                <c:pt idx="8">
                  <c:v>4.0000000000000022E-2</c:v>
                </c:pt>
                <c:pt idx="9">
                  <c:v>1.0000000000000035E-3</c:v>
                </c:pt>
                <c:pt idx="10">
                  <c:v>-0.2</c:v>
                </c:pt>
                <c:pt idx="11">
                  <c:v>-1.7</c:v>
                </c:pt>
              </c:numCache>
            </c:numRef>
          </c:val>
        </c:ser>
        <c:gapWidth val="58"/>
        <c:axId val="72918144"/>
        <c:axId val="72919680"/>
      </c:barChart>
      <c:catAx>
        <c:axId val="72918144"/>
        <c:scaling>
          <c:orientation val="maxMin"/>
        </c:scaling>
        <c:axPos val="l"/>
        <c:tickLblPos val="low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919680"/>
        <c:crosses val="autoZero"/>
        <c:auto val="1"/>
        <c:lblAlgn val="ctr"/>
        <c:lblOffset val="100"/>
        <c:tickLblSkip val="1"/>
      </c:catAx>
      <c:valAx>
        <c:axId val="72919680"/>
        <c:scaling>
          <c:orientation val="minMax"/>
          <c:max val="2"/>
          <c:min val="-2"/>
        </c:scaling>
        <c:axPos val="b"/>
        <c:numFmt formatCode="0.0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918144"/>
        <c:crosses val="max"/>
        <c:crossBetween val="between"/>
        <c:majorUnit val="1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8428517738044127"/>
          <c:y val="3.4661023616916212E-2"/>
          <c:w val="0.55304166528492515"/>
          <c:h val="0.8860395821195516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5050"/>
            </a:solidFill>
            <a:ln>
              <a:solidFill>
                <a:srgbClr val="FF0000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,9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,7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,6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,2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,9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1,1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Медицинские</c:v>
                </c:pt>
                <c:pt idx="1">
                  <c:v>Бытовые</c:v>
                </c:pt>
                <c:pt idx="2">
                  <c:v>Связи</c:v>
                </c:pt>
                <c:pt idx="3">
                  <c:v>Дошкольного воспитания</c:v>
                </c:pt>
                <c:pt idx="4">
                  <c:v>Жилищные</c:v>
                </c:pt>
                <c:pt idx="5">
                  <c:v>Санаторно-оздоровительные </c:v>
                </c:pt>
                <c:pt idx="6">
                  <c:v>Организаций культуры</c:v>
                </c:pt>
                <c:pt idx="7">
                  <c:v>Образования</c:v>
                </c:pt>
                <c:pt idx="8">
                  <c:v>Коммунальные </c:v>
                </c:pt>
                <c:pt idx="9">
                  <c:v>В сфере туризма</c:v>
                </c:pt>
                <c:pt idx="10">
                  <c:v>Пассажирского транспорта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3</c:v>
                </c:pt>
                <c:pt idx="1">
                  <c:v>1.8</c:v>
                </c:pt>
                <c:pt idx="2">
                  <c:v>1.2</c:v>
                </c:pt>
                <c:pt idx="3">
                  <c:v>0.9</c:v>
                </c:pt>
                <c:pt idx="4">
                  <c:v>0.70000000000000062</c:v>
                </c:pt>
                <c:pt idx="5">
                  <c:v>0.60000000000000064</c:v>
                </c:pt>
                <c:pt idx="6">
                  <c:v>2.0000000000000052E-3</c:v>
                </c:pt>
                <c:pt idx="7">
                  <c:v>-0.2</c:v>
                </c:pt>
                <c:pt idx="8">
                  <c:v>-0.9</c:v>
                </c:pt>
                <c:pt idx="9">
                  <c:v>-1.1000000000000001</c:v>
                </c:pt>
                <c:pt idx="10">
                  <c:v>-1.6</c:v>
                </c:pt>
              </c:numCache>
            </c:numRef>
          </c:val>
        </c:ser>
        <c:gapWidth val="46"/>
        <c:axId val="73295360"/>
        <c:axId val="73296896"/>
      </c:barChart>
      <c:catAx>
        <c:axId val="73295360"/>
        <c:scaling>
          <c:orientation val="maxMin"/>
        </c:scaling>
        <c:axPos val="l"/>
        <c:tickLblPos val="low"/>
        <c:txPr>
          <a:bodyPr/>
          <a:lstStyle/>
          <a:p>
            <a:pPr>
              <a:defRPr sz="1600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3296896"/>
        <c:crossesAt val="0"/>
        <c:auto val="1"/>
        <c:lblAlgn val="ctr"/>
        <c:lblOffset val="100"/>
      </c:catAx>
      <c:valAx>
        <c:axId val="73296896"/>
        <c:scaling>
          <c:orientation val="minMax"/>
          <c:max val="3"/>
          <c:min val="-2"/>
        </c:scaling>
        <c:axPos val="b"/>
        <c:numFmt formatCode="0.0" sourceLinked="1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3295360"/>
        <c:crosses val="max"/>
        <c:crossBetween val="between"/>
        <c:majorUnit val="1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8004836476339221E-2"/>
          <c:y val="3.5679562877664175E-2"/>
          <c:w val="0.4194692038355855"/>
          <c:h val="0.886155150602577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99FF99"/>
              </a:solidFill>
            </c:spPr>
          </c:dPt>
          <c:dPt>
            <c:idx val="1"/>
            <c:spPr>
              <a:solidFill>
                <a:srgbClr val="3399FF"/>
              </a:solidFill>
            </c:spPr>
          </c:dPt>
          <c:dPt>
            <c:idx val="2"/>
            <c:spPr>
              <a:solidFill>
                <a:srgbClr val="FF505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7.9872079836281352E-3"/>
                  <c:y val="-2.9383882350060994E-2"/>
                </c:manualLayout>
              </c:layout>
              <c:showVal val="1"/>
            </c:dLbl>
            <c:dLbl>
              <c:idx val="1"/>
              <c:layout>
                <c:manualLayout>
                  <c:x val="2.0617786648883651E-2"/>
                  <c:y val="-7.025575156822389E-2"/>
                </c:manualLayout>
              </c:layout>
              <c:showVal val="1"/>
            </c:dLbl>
            <c:dLbl>
              <c:idx val="2"/>
              <c:layout>
                <c:manualLayout>
                  <c:x val="4.3823395639644418E-3"/>
                  <c:y val="3.5929955130580894E-3"/>
                </c:manualLayout>
              </c:layout>
              <c:showVal val="1"/>
            </c:dLbl>
            <c:dLbl>
              <c:idx val="3"/>
              <c:layout>
                <c:manualLayout>
                  <c:x val="-5.886975065616798E-2"/>
                  <c:y val="1.7810273715786105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 baseline="0">
                    <a:solidFill>
                      <a:srgbClr val="00336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Продовольственные товары</c:v>
                </c:pt>
                <c:pt idx="1">
                  <c:v>Непродовольственные товары</c:v>
                </c:pt>
                <c:pt idx="2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523</c:v>
                </c:pt>
                <c:pt idx="1">
                  <c:v>342</c:v>
                </c:pt>
                <c:pt idx="2">
                  <c:v>34</c:v>
                </c:pt>
              </c:numCache>
            </c:numRef>
          </c:val>
        </c:ser>
        <c:firstSliceAng val="60"/>
        <c:holeSize val="50"/>
      </c:doughnutChart>
    </c:plotArea>
    <c:legend>
      <c:legendPos val="b"/>
      <c:legendEntry>
        <c:idx val="3"/>
        <c:txPr>
          <a:bodyPr/>
          <a:lstStyle/>
          <a:p>
            <a:pPr>
              <a:defRPr sz="2000" baseline="0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45306247444189829"/>
          <c:y val="0.63577259341655024"/>
          <c:w val="0.54256597145570229"/>
          <c:h val="0.23185643918946727"/>
        </c:manualLayout>
      </c:layout>
      <c:txPr>
        <a:bodyPr/>
        <a:lstStyle/>
        <a:p>
          <a:pPr>
            <a:defRPr sz="2000" b="1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noFill/>
    <a:ln>
      <a:noFill/>
    </a:ln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0.01712</cdr:x>
      <cdr:y>0.01418</cdr:y>
    </cdr:from>
    <cdr:to>
      <cdr:x>0.33377</cdr:x>
      <cdr:y>0.08507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76" y="71438"/>
          <a:ext cx="264320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3366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0.63387</cdr:x>
      <cdr:y>0.29769</cdr:y>
    </cdr:from>
    <cdr:to>
      <cdr:x>0.90162</cdr:x>
      <cdr:y>0.65137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96136" y="1212166"/>
          <a:ext cx="2448306" cy="14401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>
            <a:lnSpc>
              <a:spcPts val="2000"/>
            </a:lnSpc>
          </a:pPr>
          <a:r>
            <a:rPr lang="ru-RU" sz="18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м</a:t>
          </a: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ясопродукты -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10,8</a:t>
          </a:r>
        </a:p>
        <a:p xmlns:a="http://schemas.openxmlformats.org/drawingml/2006/main">
          <a:pPr>
            <a:lnSpc>
              <a:spcPts val="2000"/>
            </a:lnSpc>
            <a:spcBef>
              <a:spcPts val="600"/>
            </a:spcBef>
          </a:pP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алкогольные</a:t>
          </a:r>
          <a:b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напитки -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6,0</a:t>
          </a: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ts val="2000"/>
            </a:lnSpc>
            <a:spcBef>
              <a:spcPts val="600"/>
            </a:spcBef>
          </a:pP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плодоовощная</a:t>
          </a:r>
        </a:p>
        <a:p xmlns:a="http://schemas.openxmlformats.org/drawingml/2006/main">
          <a:pPr>
            <a:lnSpc>
              <a:spcPts val="2000"/>
            </a:lnSpc>
          </a:pP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продукция -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3,5</a:t>
          </a:r>
        </a:p>
        <a:p xmlns:a="http://schemas.openxmlformats.org/drawingml/2006/main">
          <a:pPr>
            <a:lnSpc>
              <a:spcPts val="2000"/>
            </a:lnSpc>
          </a:pPr>
          <a:endParaRPr lang="ru-RU" sz="2000" b="1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ts val="2000"/>
            </a:lnSpc>
          </a:pPr>
          <a:endParaRPr lang="ru-RU" sz="2000" b="1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ts val="2000"/>
            </a:lnSpc>
          </a:pPr>
          <a:endParaRPr lang="ru-RU" sz="20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0.10909</cdr:x>
      <cdr:y>0.72222</cdr:y>
    </cdr:from>
    <cdr:to>
      <cdr:x>0.22545</cdr:x>
      <cdr:y>0.9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57256" y="37147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0.04545</cdr:x>
      <cdr:y>0.73611</cdr:y>
    </cdr:from>
    <cdr:to>
      <cdr:x>0.16182</cdr:x>
      <cdr:y>0.91389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7190" y="378621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0.03538</cdr:x>
      <cdr:y>0.05011</cdr:y>
    </cdr:from>
    <cdr:to>
      <cdr:x>0.20862</cdr:x>
      <cdr:y>0.29768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3528" y="204054"/>
          <a:ext cx="1584107" cy="10080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>
            <a:lnSpc>
              <a:spcPts val="2000"/>
            </a:lnSpc>
          </a:pP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бензин -</a:t>
          </a:r>
          <a:r>
            <a:rPr lang="ru-RU" sz="1800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4,3</a:t>
          </a:r>
        </a:p>
        <a:p xmlns:a="http://schemas.openxmlformats.org/drawingml/2006/main">
          <a:pPr>
            <a:lnSpc>
              <a:spcPts val="2000"/>
            </a:lnSpc>
            <a:spcBef>
              <a:spcPts val="600"/>
            </a:spcBef>
          </a:pP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одежда и</a:t>
          </a:r>
        </a:p>
        <a:p xmlns:a="http://schemas.openxmlformats.org/drawingml/2006/main">
          <a:pPr>
            <a:lnSpc>
              <a:spcPts val="2000"/>
            </a:lnSpc>
          </a:pPr>
          <a:r>
            <a:rPr lang="ru-RU" sz="18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б</a:t>
          </a:r>
          <a:r>
            <a:rPr lang="ru-RU" sz="18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rPr>
            <a:t>елье -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3,6</a:t>
          </a:r>
        </a:p>
        <a:p xmlns:a="http://schemas.openxmlformats.org/drawingml/2006/main">
          <a:pPr>
            <a:lnSpc>
              <a:spcPts val="2000"/>
            </a:lnSpc>
          </a:pPr>
          <a:endParaRPr lang="ru-RU" sz="2000" b="1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ts val="2000"/>
            </a:lnSpc>
          </a:pPr>
          <a:endParaRPr lang="ru-RU" sz="2000" b="1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0.22695</cdr:y>
    </cdr:from>
    <cdr:to>
      <cdr:x>0.10323</cdr:x>
      <cdr:y>0.29712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0" y="924134"/>
          <a:ext cx="943935" cy="285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</cdr:x>
      <cdr:y>0.08548</cdr:y>
    </cdr:from>
    <cdr:to>
      <cdr:x>0.67939</cdr:x>
      <cdr:y>0.1739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644008" y="348070"/>
          <a:ext cx="1445719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0.57087</cdr:x>
      <cdr:y>0.24464</cdr:y>
    </cdr:from>
    <cdr:to>
      <cdr:x>0.94099</cdr:x>
      <cdr:y>0.70442</cdr:y>
    </cdr:to>
    <cdr:sp macro="" textlink="">
      <cdr:nvSpPr>
        <cdr:cNvPr id="14" name="Овал 13"/>
        <cdr:cNvSpPr/>
      </cdr:nvSpPr>
      <cdr:spPr>
        <a:xfrm xmlns:a="http://schemas.openxmlformats.org/drawingml/2006/main">
          <a:off x="5220072" y="996142"/>
          <a:ext cx="3384376" cy="187220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99FF99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0.01963</cdr:x>
      <cdr:y>0.01474</cdr:y>
    </cdr:from>
    <cdr:to>
      <cdr:x>0.21251</cdr:x>
      <cdr:y>0.31536</cdr:y>
    </cdr:to>
    <cdr:sp macro="" textlink="">
      <cdr:nvSpPr>
        <cdr:cNvPr id="15" name="Овал 14"/>
        <cdr:cNvSpPr/>
      </cdr:nvSpPr>
      <cdr:spPr>
        <a:xfrm xmlns:a="http://schemas.openxmlformats.org/drawingml/2006/main">
          <a:off x="179512" y="60038"/>
          <a:ext cx="1763695" cy="1224109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3399FF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0.67769</cdr:x>
      <cdr:y>0</cdr:y>
    </cdr:from>
    <cdr:to>
      <cdr:x>0.8351</cdr:x>
      <cdr:y>0.18285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857916" y="0"/>
          <a:ext cx="1360652" cy="9143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0.53206</cdr:x>
      <cdr:y>0.18371</cdr:y>
    </cdr:from>
    <cdr:to>
      <cdr:x>0.66005</cdr:x>
      <cdr:y>0.31378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789196" y="708680"/>
          <a:ext cx="1152058" cy="501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Март 2020г.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1,2%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0.33207</cdr:x>
      <cdr:y>0.10904</cdr:y>
    </cdr:from>
    <cdr:to>
      <cdr:x>0.46312</cdr:x>
      <cdr:y>0.28425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988996" y="420648"/>
          <a:ext cx="1179602" cy="6758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Март 2019г.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1,4%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0.16407</cdr:x>
      <cdr:y>0.31437</cdr:y>
    </cdr:from>
    <cdr:to>
      <cdr:x>0.81447</cdr:x>
      <cdr:y>0.3148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1476820" y="1212730"/>
          <a:ext cx="5854352" cy="1659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50800" cap="flat" cmpd="sng" algn="ctr">
          <a:solidFill>
            <a:srgbClr val="0066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0.04386</cdr:x>
      <cdr:y>0.21053</cdr:y>
    </cdr:from>
    <cdr:to>
      <cdr:x>0.42105</cdr:x>
      <cdr:y>0.27986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7190" y="857256"/>
          <a:ext cx="3071834" cy="2823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2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0.0614</cdr:x>
      <cdr:y>0.35714</cdr:y>
    </cdr:from>
    <cdr:to>
      <cdr:x>0.42105</cdr:x>
      <cdr:y>0.41265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1428760"/>
          <a:ext cx="2928958" cy="222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2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0.01754</cdr:x>
      <cdr:y>0.72131</cdr:y>
    </cdr:from>
    <cdr:to>
      <cdr:x>0.14912</cdr:x>
      <cdr:y>0.7541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2876" y="3143272"/>
          <a:ext cx="1071570" cy="1428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0.07018</cdr:x>
      <cdr:y>0.75</cdr:y>
    </cdr:from>
    <cdr:to>
      <cdr:x>0.33333</cdr:x>
      <cdr:y>0.81229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71504" y="3000396"/>
          <a:ext cx="2143140" cy="2492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2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0.57202</cdr:y>
    </cdr:from>
    <cdr:to>
      <cdr:x>0.4918</cdr:x>
      <cdr:y>0.68313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482476"/>
          <a:ext cx="4286248" cy="482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ctr"/>
        <a:lstStyle xmlns:a="http://schemas.openxmlformats.org/drawingml/2006/main"/>
        <a:p xmlns:a="http://schemas.openxmlformats.org/drawingml/2006/main">
          <a:pPr>
            <a:lnSpc>
              <a:spcPts val="1500"/>
            </a:lnSpc>
          </a:pPr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0.10655</cdr:x>
      <cdr:y>0.14403</cdr:y>
    </cdr:from>
    <cdr:to>
      <cdr:x>0.49179</cdr:x>
      <cdr:y>0.2181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28662" y="625083"/>
          <a:ext cx="3357535" cy="3214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b"/>
        <a:lstStyle xmlns:a="http://schemas.openxmlformats.org/drawingml/2006/main"/>
        <a:p xmlns:a="http://schemas.openxmlformats.org/drawingml/2006/main"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0.14754</cdr:x>
      <cdr:y>0.44033</cdr:y>
    </cdr:from>
    <cdr:to>
      <cdr:x>0.4888</cdr:x>
      <cdr:y>0.5144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85852" y="1910967"/>
          <a:ext cx="2974229" cy="3214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 anchor="b"/>
        <a:lstStyle xmlns:a="http://schemas.openxmlformats.org/drawingml/2006/main"/>
        <a:p xmlns:a="http://schemas.openxmlformats.org/drawingml/2006/main">
          <a:endParaRPr lang="ru-RU" sz="2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0.01712</cdr:x>
      <cdr:y>0.01418</cdr:y>
    </cdr:from>
    <cdr:to>
      <cdr:x>0.33377</cdr:x>
      <cdr:y>0.08507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76" y="71438"/>
          <a:ext cx="264320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3366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13A68-56A0-418D-83FC-2E48E7659702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CD9AA-0569-430F-8E05-ED68AAC83D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BB64A-1A55-40CA-9B07-4A2C382BD014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5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F1E74-8E64-4257-993F-6BD046FC1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F1E74-8E64-4257-993F-6BD046FC112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F1E74-8E64-4257-993F-6BD046FC112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50BA8-36D1-46EB-88F7-29A7704526A5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EB5E5-B09D-4087-B524-AB4584514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tile tx="0" ty="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stk083\Мои документы\Эмблема\Логотип Костромаста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9223"/>
            <a:ext cx="2053307" cy="93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Инфляция: почему растут цены и кто может их сдержать"/>
          <p:cNvPicPr>
            <a:picLocks noChangeAspect="1" noChangeArrowheads="1"/>
          </p:cNvPicPr>
          <p:nvPr/>
        </p:nvPicPr>
        <p:blipFill>
          <a:blip r:embed="rId4" cstate="print"/>
          <a:srcRect l="22659" r="29067"/>
          <a:stretch>
            <a:fillRect/>
          </a:stretch>
        </p:blipFill>
        <p:spPr bwMode="auto">
          <a:xfrm>
            <a:off x="0" y="2211710"/>
            <a:ext cx="3491944" cy="29103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443958"/>
            <a:ext cx="2500330" cy="485246"/>
          </a:xfrm>
        </p:spPr>
        <p:txBody>
          <a:bodyPr>
            <a:normAutofit fontScale="32500" lnSpcReduction="20000"/>
          </a:bodyPr>
          <a:lstStyle/>
          <a:p>
            <a: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Апрель 2020г</a:t>
            </a:r>
            <a:r>
              <a:rPr lang="ru-RU" sz="9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9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267494"/>
            <a:ext cx="9144000" cy="381642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О </a:t>
            </a:r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ДИНАМИКЕ ЦЕН НА </a:t>
            </a:r>
            <a:b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ПОТРЕБИТЕЛЬСКОМ</a:t>
            </a:r>
            <a:b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РЫНКЕ </a:t>
            </a:r>
            <a: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ОСТРОМСКОЙ</a:t>
            </a:r>
            <a:b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ОБЛАСТИ </a:t>
            </a:r>
            <a:endParaRPr lang="ru-RU" sz="4000" b="1" dirty="0"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41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785788" y="0"/>
            <a:ext cx="8358215" cy="428610"/>
          </a:xfrm>
        </p:spPr>
        <p:txBody>
          <a:bodyPr>
            <a:noAutofit/>
          </a:bodyPr>
          <a:lstStyle/>
          <a:p>
            <a:pPr algn="ctr">
              <a:lnSpc>
                <a:spcPts val="2100"/>
              </a:lnSpc>
            </a:pP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ост цен на непродовольственные товары 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по регионам ЦФО РФ в марте 2019 года</a:t>
            </a:r>
            <a:r>
              <a:rPr lang="ru-RU" sz="22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30349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339752" y="928676"/>
          <a:ext cx="6018462" cy="4071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5479"/>
                <a:gridCol w="1382983"/>
              </a:tblGrid>
              <a:tr h="188767">
                <a:tc>
                  <a:txBody>
                    <a:bodyPr/>
                    <a:lstStyle/>
                    <a:p>
                      <a:pPr algn="l" fontAlgn="t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1,29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1,26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Воронежская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1,22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Тульская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1,19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Владимирская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1,17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Липецкая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1,01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Белгородская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0,98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Курская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0,98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Рязанская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0,96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Калужская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0,90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Орловская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0,90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Тамбовская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0,85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Центральный федеральный округ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0,70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Костромская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0,60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Смоленская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0,59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 Москва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0,59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Московская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i="0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Тверская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i="0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73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Брянская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50" b="1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55576" y="1275606"/>
            <a:ext cx="1387532" cy="115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827584" y="3507854"/>
            <a:ext cx="1243516" cy="137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72"/>
            <a:ext cx="9001156" cy="642942"/>
          </a:xfrm>
        </p:spPr>
        <p:txBody>
          <a:bodyPr>
            <a:noAutofit/>
          </a:bodyPr>
          <a:lstStyle/>
          <a:p>
            <a:pPr algn="ctr">
              <a:lnSpc>
                <a:spcPts val="2300"/>
              </a:lnSpc>
            </a:pP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Изменение (прирост, снижение) цен и тарифов на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отдельные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группы платных услуг в марте 2020 года</a:t>
            </a:r>
            <a:r>
              <a:rPr lang="ru-RU" sz="28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endParaRPr lang="ru-RU" sz="1400" dirty="0">
              <a:effectLst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1059582"/>
          <a:ext cx="7960968" cy="3869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41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1" cy="571486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Прирост потребительских цен на платные услуги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регионам ЦФО РФ в марте 2020 года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30349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285984" y="1071552"/>
          <a:ext cx="5572164" cy="3946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7966"/>
                <a:gridCol w="1284198"/>
              </a:tblGrid>
              <a:tr h="2011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Воронежская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2,63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Тульская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2,15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Владимирская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1,32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Смоленская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1,12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Белгородская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1,02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17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Липецкая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94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250" b="1" i="0" u="none" strike="noStrike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Калужская область</a:t>
                      </a:r>
                      <a:endParaRPr lang="ru-RU" sz="1250" b="1" i="0" u="none" strike="noStrike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50" b="1" i="0" u="none" strike="noStrike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0,89</a:t>
                      </a:r>
                      <a:endParaRPr lang="ru-RU" sz="1250" b="1" i="0" u="none" strike="noStrike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Тверская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Ивановская</a:t>
                      </a:r>
                      <a:r>
                        <a:rPr lang="ru-RU" sz="1250" b="1" i="0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Центральный федеральный округ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  <a:endParaRPr lang="ru-RU" sz="1600" b="1" i="0" u="none" strike="noStrike" dirty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Курская область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Москва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</a:t>
                      </a:r>
                      <a:r>
                        <a:rPr lang="ru-RU" sz="160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60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Рязанская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1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Тамбовская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83568" y="1419621"/>
            <a:ext cx="1388102" cy="108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3651870"/>
            <a:ext cx="1388102" cy="1230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51520" y="1017973"/>
          <a:ext cx="8715436" cy="4125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42858"/>
            <a:ext cx="9286908" cy="928694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Ценовые котировки для расчета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еженедельных цен </a:t>
            </a:r>
            <a:b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Костромской области в 2020 году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787774"/>
            <a:ext cx="10081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899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41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1" cy="571486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Средние потребительские цены на отдельные виды продуктов питания по Костромской области</a:t>
            </a:r>
            <a:b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рублей за килограмм)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26749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115616" y="857695"/>
          <a:ext cx="7272808" cy="4285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1787057"/>
                <a:gridCol w="2029367"/>
              </a:tblGrid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товара</a:t>
                      </a:r>
                      <a:endParaRPr lang="ru-RU" sz="15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Цена на 22.04.2019г.</a:t>
                      </a:r>
                      <a:endParaRPr lang="ru-RU" sz="15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5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Цена на  20.04.2020г.</a:t>
                      </a:r>
                      <a:endParaRPr lang="ru-RU" sz="15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277221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Куры охлажденные и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мороженые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137,50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141,38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Масло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сливочное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500,60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578,64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Масло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подсолнечное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105,46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102,56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56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Молоко питьевое цельное пастеризованное 2,5-3,2% жирности,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53,06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56,06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Яйца,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шт.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62,21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59,76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Сахар-песок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40,71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32,75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Мука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пшеничная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37,39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37,92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286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Хлеб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ржаной муки и из смеси  муки ржаной и 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пшеничной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49,23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53,76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6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Крупа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гречневая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41,30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70,71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309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Макаронные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изделия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54,54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64,36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05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Картофель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17,57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16,78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05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Капуста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59,01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21,33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720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Огурцы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117,34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111,78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05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Помидоры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190,35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154,63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305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Лук </a:t>
                      </a:r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репчатый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35,80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33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44,84</a:t>
                      </a:r>
                      <a:endParaRPr lang="ru-RU" sz="1400" b="1" i="0" u="none" strike="noStrike" dirty="0">
                        <a:solidFill>
                          <a:srgbClr val="0033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51520" y="1017973"/>
          <a:ext cx="8715436" cy="4125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142858"/>
            <a:ext cx="7776864" cy="1276764"/>
          </a:xfrm>
        </p:spPr>
        <p:txBody>
          <a:bodyPr>
            <a:noAutofit/>
          </a:bodyPr>
          <a:lstStyle/>
          <a:p>
            <a:pPr algn="ctr">
              <a:lnSpc>
                <a:spcPts val="23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Ценовые котировки для ежемесячного расчета индекса потребительских цен 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 в Костромской области в 2020 году </a:t>
            </a:r>
            <a:endParaRPr lang="ru-RU" sz="2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787774"/>
            <a:ext cx="10081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3749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4427984" y="1059582"/>
            <a:ext cx="2376264" cy="936104"/>
          </a:xfrm>
          <a:prstGeom prst="ellipse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71552"/>
          <a:ext cx="9144000" cy="407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5566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</a:pPr>
            <a: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потребительских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 расходов населения для расчета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индекса потребительских цен 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в Костромской области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 в 2020 году </a:t>
            </a: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процентах)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120359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ЖКХ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8,1</a:t>
            </a:r>
          </a:p>
          <a:p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туризм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6,0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55526"/>
            <a:ext cx="9001156" cy="216024"/>
          </a:xfrm>
        </p:spPr>
        <p:txBody>
          <a:bodyPr>
            <a:noAutofit/>
          </a:bodyPr>
          <a:lstStyle/>
          <a:p>
            <a:pPr algn="ctr">
              <a:lnSpc>
                <a:spcPts val="2400"/>
              </a:lnSpc>
            </a:pP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Прирост 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потребительских цен в Костромской области 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24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928676"/>
          <a:ext cx="8501122" cy="3911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9505056" cy="699541"/>
          </a:xfrm>
        </p:spPr>
        <p:txBody>
          <a:bodyPr>
            <a:normAutofit fontScale="90000"/>
          </a:bodyPr>
          <a:lstStyle/>
          <a:p>
            <a:pPr algn="ctr">
              <a:lnSpc>
                <a:spcPts val="2400"/>
              </a:lnSpc>
            </a:pPr>
            <a: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Прирос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т цен на продовольственные,  непродовольственные товары и услуги населению в Костромской области </a:t>
            </a:r>
            <a:br>
              <a:rPr lang="ru-RU" sz="24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в марте 2019-2020гг.</a:t>
            </a:r>
            <a:r>
              <a:rPr lang="ru-RU" sz="31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 (в процентах к декабрю предыдущего года) 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42861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79390" y="2743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42844" y="1142990"/>
          <a:ext cx="9001156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1619672" y="2571750"/>
            <a:ext cx="5857916" cy="1588"/>
          </a:xfrm>
          <a:prstGeom prst="line">
            <a:avLst/>
          </a:prstGeom>
          <a:ln w="508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Выноска со стрелкой вниз 6"/>
          <p:cNvSpPr/>
          <p:nvPr/>
        </p:nvSpPr>
        <p:spPr>
          <a:xfrm>
            <a:off x="3131840" y="1635646"/>
            <a:ext cx="1200152" cy="696521"/>
          </a:xfrm>
          <a:prstGeom prst="downArrowCallou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4932040" y="1851670"/>
            <a:ext cx="1200152" cy="696521"/>
          </a:xfrm>
          <a:prstGeom prst="downArrowCallou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41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8"/>
          </a:xfrm>
        </p:spPr>
        <p:txBody>
          <a:bodyPr>
            <a:noAutofit/>
          </a:bodyPr>
          <a:lstStyle/>
          <a:p>
            <a:pPr algn="ctr">
              <a:lnSpc>
                <a:spcPts val="2100"/>
              </a:lnSpc>
            </a:pP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ост потребительских цен по регионам ЦФО РФ 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в марте 2020 года</a:t>
            </a:r>
            <a:r>
              <a:rPr lang="ru-RU" sz="24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1428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285984" y="1057815"/>
          <a:ext cx="5572164" cy="391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7963"/>
                <a:gridCol w="1284201"/>
              </a:tblGrid>
              <a:tr h="197111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Тульская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2,30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Воронежская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1,91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1,89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Владимирская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1,88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Ивановская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1,81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Смоленская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1,47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769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1,42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Тверская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1,37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767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Калужская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1,34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Белгородская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1,33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1,31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Липецкая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1,27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Рязанская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1,21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Центральный федеральный округ</a:t>
                      </a:r>
                      <a:endParaRPr lang="ru-RU" sz="1600" b="1" i="0" u="none" strike="noStrike" dirty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1,17</a:t>
                      </a:r>
                      <a:endParaRPr lang="ru-RU" sz="1600" b="1" i="0" u="none" strike="noStrike" dirty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1,07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Тамбовская область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742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Москва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Московская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Рисунок 14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83568" y="1491629"/>
            <a:ext cx="1191076" cy="12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3795886"/>
            <a:ext cx="1172648" cy="109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34"/>
            <a:ext cx="9144000" cy="714380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 (прирост, снижение) цен на основные группы 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и виды продовольственных товаров в марте 2019 года</a:t>
            </a:r>
            <a:b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59582"/>
          <a:ext cx="8892480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41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0" y="-160754"/>
            <a:ext cx="9144000" cy="803660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Прирост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 потребительских цен на продовольственные товары по регионам ЦФО РФ в марте 2020 года</a:t>
            </a:r>
            <a:r>
              <a:rPr lang="ru-RU" sz="3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179390" y="383619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71736" y="1071551"/>
          <a:ext cx="5286411" cy="3933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069"/>
                <a:gridCol w="1218342"/>
              </a:tblGrid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Ивановская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3,16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Тульская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3,14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3,14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00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Владимирская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2,81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Тверская 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2,55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Брянская</a:t>
                      </a:r>
                      <a:r>
                        <a:rPr lang="ru-RU" sz="1250" b="1" i="0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2,47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2,36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2,30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8605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Московская </a:t>
                      </a:r>
                      <a:r>
                        <a:rPr lang="ru-RU" sz="125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2,25</a:t>
                      </a:r>
                      <a:endParaRPr lang="ru-RU" sz="125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Центральный федеральный округ</a:t>
                      </a:r>
                      <a:endParaRPr lang="ru-RU" sz="1600" b="1" i="0" u="none" strike="noStrike" dirty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2,15</a:t>
                      </a:r>
                      <a:endParaRPr lang="ru-RU" sz="1600" b="1" i="0" u="none" strike="noStrike" dirty="0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250" b="1" i="0" u="none" strike="noStrike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Калужская область</a:t>
                      </a:r>
                      <a:endParaRPr lang="ru-RU" sz="1250" b="1" i="0" u="none" strike="noStrike" kern="1200" dirty="0">
                        <a:solidFill>
                          <a:srgbClr val="008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50" b="1" i="0" u="none" strike="noStrike" kern="120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2,12</a:t>
                      </a:r>
                      <a:endParaRPr lang="ru-RU" sz="1250" b="1" i="0" u="none" strike="noStrike" kern="1200" dirty="0">
                        <a:solidFill>
                          <a:srgbClr val="008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5440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Рязанская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2,12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Смоленская</a:t>
                      </a:r>
                      <a:r>
                        <a:rPr lang="ru-RU" sz="1250" b="1" i="0" u="none" strike="noStrike" baseline="0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2,12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Воронежская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2,11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Тамбовская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1,96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Москва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1,87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551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Белгородская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1,85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Липецкая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1,72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7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Орловская </a:t>
                      </a:r>
                      <a:r>
                        <a:rPr lang="ru-RU" sz="1250" b="1" i="0" u="none" strike="noStrike" dirty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область</a:t>
                      </a: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50" b="1" i="0" u="none" strike="noStrike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1,52</a:t>
                      </a:r>
                      <a:endParaRPr lang="ru-RU" sz="1250" b="1" i="0" u="none" strike="noStrike" dirty="0">
                        <a:solidFill>
                          <a:srgbClr val="008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55576" y="1563638"/>
            <a:ext cx="1316094" cy="11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Результаты поиска изображений для запроса &quot; изображение красной и зеленой стрелки 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83568" y="3723877"/>
            <a:ext cx="1388102" cy="116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3518"/>
            <a:ext cx="9144000" cy="428628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</a:pP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 (</a:t>
            </a:r>
            <a:r>
              <a:rPr lang="ru-RU" sz="2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прирост, снижение) </a:t>
            </a:r>
            <a:r>
              <a:rPr lang="ru-RU" sz="22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цен на основные группы непродовольственных товаров в марте 2020 года</a:t>
            </a:r>
            <a:r>
              <a:rPr lang="ru-RU" sz="28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3366"/>
                </a:solidFill>
                <a:effectLst/>
                <a:latin typeface="Times New Roman" pitchFamily="18" charset="0"/>
                <a:cs typeface="Times New Roman" pitchFamily="18" charset="0"/>
              </a:rPr>
              <a:t>(в процентах к декабрю предыдущего года)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endParaRPr lang="ru-RU" sz="1400" dirty="0">
              <a:effectLst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51520" y="1131590"/>
          <a:ext cx="864096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9977</TotalTime>
  <Words>524</Words>
  <Application>Microsoft Office PowerPoint</Application>
  <PresentationFormat>Экран (16:9)</PresentationFormat>
  <Paragraphs>301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              О ДИНАМИКЕ ЦЕН НА                     ПОТРЕБИТЕЛЬСКОМ                         РЫНКЕ                          КОСТРОМСКОЙ                          ОБЛАСТИ </vt:lpstr>
      <vt:lpstr>Ценовые котировки для ежемесячного расчета индекса потребительских цен   в Костромской области в 2020 году </vt:lpstr>
      <vt:lpstr>  Структура потребительских расходов населения для расчета индекса потребительских цен в Костромской области  в 2020 году (в процентах) </vt:lpstr>
      <vt:lpstr>Прирост потребительских цен в Костромской области  (в процентах к декабрю предыдущего года) </vt:lpstr>
      <vt:lpstr>   Прирост цен на продовольственные,  непродовольственные товары и услуги населению в Костромской области  в марте 2019-2020гг.  (в процентах к декабрю предыдущего года)  </vt:lpstr>
      <vt:lpstr>     Прирост потребительских цен по регионам ЦФО РФ  в марте 2020 года (в процентах к декабрю предыдущего года)   </vt:lpstr>
      <vt:lpstr>Изменение (прирост, снижение) цен на основные группы  и виды продовольственных товаров в марте 2019 года (в процентах к декабрю предыдущего года) </vt:lpstr>
      <vt:lpstr>     Прирост потребительских цен на продовольственные товары по регионам ЦФО РФ в марте 2020 года (в процентах к декабрю предыдущего года)   </vt:lpstr>
      <vt:lpstr>Изменение (прирост, снижение) цен на основные группы непродовольственных товаров в марте 2020 года (в процентах к декабрю предыдущего года) </vt:lpstr>
      <vt:lpstr>     Прирост цен на непродовольственные товары  по регионам ЦФО РФ в марте 2019 года (в процентах к декабрю предыдущего года)   </vt:lpstr>
      <vt:lpstr>Изменение (прирост, снижение) цен и тарифов на  отдельные группы платных услуг в марте 2020 года (в процентах к декабрю предыдущего года) </vt:lpstr>
      <vt:lpstr>     Прирост потребительских цен на платные услуги  по регионам ЦФО РФ в марте 2020 года (в процентах к декабрю предыдущего года)   </vt:lpstr>
      <vt:lpstr>Ценовые котировки для расчета еженедельных цен   в Костромской области в 2020 году  </vt:lpstr>
      <vt:lpstr>     Средние потребительские цены на отдельные виды продуктов питания по Костромской области (рублей за килограмм)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Семенова</dc:creator>
  <cp:lastModifiedBy>Семенова Е.В.</cp:lastModifiedBy>
  <cp:revision>931</cp:revision>
  <dcterms:created xsi:type="dcterms:W3CDTF">2015-03-16T11:53:19Z</dcterms:created>
  <dcterms:modified xsi:type="dcterms:W3CDTF">2020-04-23T12:11:11Z</dcterms:modified>
</cp:coreProperties>
</file>